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1" d="100"/>
          <a:sy n="81" d="100"/>
        </p:scale>
        <p:origin x="1137"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2/10/2024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Bakhshial Hajano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10-02-2024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10</a:t>
            </a:fld>
            <a:endParaRPr lang="en-US"/>
          </a:p>
        </p:txBody>
      </p:sp>
      <p:sp>
        <p:nvSpPr>
          <p:cNvPr id="13" name="Content Placeholder 4">
            <a:extLst>
              <a:ext uri="{FF2B5EF4-FFF2-40B4-BE49-F238E27FC236}">
                <a16:creationId xmlns:a16="http://schemas.microsoft.com/office/drawing/2014/main" xmlns="" id="{1B07C49E-AFFC-EC46-8930-E4D428F5F94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solidFill>
                  <a:schemeClr val="accent3">
                    <a:lumMod val="25000"/>
                  </a:schemeClr>
                </a:solidFill>
                <a:latin typeface="Abadi" panose="020B0604020104020204" pitchFamily="34" charset="0"/>
              </a:rPr>
              <a:t>We performed exploratory data analysis and determined the training labels.</a:t>
            </a:r>
          </a:p>
          <a:p>
            <a:r>
              <a:rPr lang="en-US" sz="2200" smtClean="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smtClean="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smtClean="0">
                <a:solidFill>
                  <a:schemeClr val="accent3">
                    <a:lumMod val="25000"/>
                  </a:schemeClr>
                </a:solidFill>
                <a:latin typeface="Abadi" panose="020B0604020104020204" pitchFamily="34" charset="0"/>
              </a:rPr>
              <a:t>The link to the notebook is https://github.com/Bakhshial/IBM_Data_Science/blob/main/labs-jupyter-spacex-Data%20wrangling.ipynb</a:t>
            </a:r>
            <a:endParaRPr lang="en-US" smtClean="0"/>
          </a:p>
          <a:p>
            <a:endParaRPr lang="en-US" dirty="0"/>
          </a:p>
        </p:txBody>
      </p:sp>
      <p:sp>
        <p:nvSpPr>
          <p:cNvPr id="14"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5"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16" name="Picture 15">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19" name="Content Placeholder 4">
            <a:extLst>
              <a:ext uri="{FF2B5EF4-FFF2-40B4-BE49-F238E27FC236}">
                <a16:creationId xmlns:a16="http://schemas.microsoft.com/office/drawing/2014/main" xmlns="" id="{1B07C49E-AFFC-EC46-8930-E4D428F5F943}"/>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smtClean="0">
              <a:solidFill>
                <a:schemeClr val="accent3">
                  <a:lumMod val="25000"/>
                </a:schemeClr>
              </a:solidFill>
              <a:latin typeface="Abadi" panose="020B0604020104020204" pitchFamily="34" charset="0"/>
            </a:endParaRPr>
          </a:p>
          <a:p>
            <a:endParaRPr lang="en-US" dirty="0"/>
          </a:p>
        </p:txBody>
      </p:sp>
      <p:sp>
        <p:nvSpPr>
          <p:cNvPr id="20"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1"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https://github.com/Bakhshial/IBM_Data_Science/blob/main/jupyter-labs-eda-dataviz.ipynb</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462" y="1704912"/>
            <a:ext cx="4951828" cy="28965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3911271"/>
            <a:ext cx="4652636" cy="214884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12</a:t>
            </a:fld>
            <a:endParaRPr lang="en-US"/>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1" y="1268361"/>
            <a:ext cx="10314878" cy="488955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loaded the SpaceX dataset into a sqlite3 database without leaving the jupyter notebook.</a:t>
            </a:r>
          </a:p>
          <a:p>
            <a:pPr>
              <a:lnSpc>
                <a:spcPct val="100000"/>
              </a:lnSpc>
              <a:spcBef>
                <a:spcPts val="1400"/>
              </a:spcBef>
            </a:pPr>
            <a:r>
              <a:rPr lang="en-US" sz="2200" smtClean="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smtClean="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smtClean="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smtClean="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smtClean="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smtClean="0">
                <a:solidFill>
                  <a:schemeClr val="bg2">
                    <a:lumMod val="50000"/>
                  </a:schemeClr>
                </a:solidFill>
                <a:latin typeface="Abadi"/>
              </a:rPr>
              <a:t>The failed landing outcomes in drone ship, their booster version and launch site names.</a:t>
            </a:r>
            <a:endParaRPr lang="en-US" sz="2200" smtClean="0">
              <a:solidFill>
                <a:schemeClr val="accent3">
                  <a:lumMod val="25000"/>
                </a:schemeClr>
              </a:solidFill>
              <a:latin typeface="Abadi"/>
            </a:endParaRPr>
          </a:p>
          <a:p>
            <a:pPr>
              <a:lnSpc>
                <a:spcPct val="100000"/>
              </a:lnSpc>
              <a:spcBef>
                <a:spcPts val="1400"/>
              </a:spcBef>
            </a:pPr>
            <a:r>
              <a:rPr lang="en-US" sz="2200" smtClean="0">
                <a:solidFill>
                  <a:schemeClr val="accent3">
                    <a:lumMod val="25000"/>
                  </a:schemeClr>
                </a:solidFill>
                <a:latin typeface="Abadi"/>
              </a:rPr>
              <a:t>The link to the notebook is </a:t>
            </a:r>
            <a:r>
              <a:rPr lang="en-US" sz="2200" smtClean="0">
                <a:solidFill>
                  <a:srgbClr val="1C7DDB"/>
                </a:solidFill>
                <a:latin typeface="Abadi"/>
              </a:rPr>
              <a:t>https://github.com/Bakhshial/IBM_Data_Science/blob/main/jupyter-labs-eda-sql-coursera_sqllite.ipynb</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32405FDA-CB27-4506-BA80-B7DD00CB25C5}"/>
              </a:ext>
            </a:extLst>
          </p:cNvPr>
          <p:cNvSpPr txBox="1">
            <a:spLocks/>
          </p:cNvSpPr>
          <p:nvPr/>
        </p:nvSpPr>
        <p:spPr>
          <a:xfrm>
            <a:off x="770010" y="43246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13</a:t>
            </a:fld>
            <a:endParaRPr lang="en-US"/>
          </a:p>
        </p:txBody>
      </p:sp>
      <p:sp>
        <p:nvSpPr>
          <p:cNvPr id="10" name="Content Placeholder 4">
            <a:extLst>
              <a:ext uri="{FF2B5EF4-FFF2-40B4-BE49-F238E27FC236}">
                <a16:creationId xmlns:a16="http://schemas.microsoft.com/office/drawing/2014/main" xmlns="" id="{1B07C49E-AFFC-EC46-8930-E4D428F5F943}"/>
              </a:ext>
            </a:extLst>
          </p:cNvPr>
          <p:cNvSpPr txBox="1">
            <a:spLocks/>
          </p:cNvSpPr>
          <p:nvPr/>
        </p:nvSpPr>
        <p:spPr>
          <a:xfrm>
            <a:off x="838200" y="1507254"/>
            <a:ext cx="10515600" cy="45749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smtClean="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smtClean="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smtClean="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smtClean="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smtClean="0">
                <a:solidFill>
                  <a:schemeClr val="bg2">
                    <a:lumMod val="50000"/>
                  </a:schemeClr>
                </a:solidFill>
                <a:latin typeface="Abadi" panose="020B0604020104020204" pitchFamily="34" charset="0"/>
              </a:rPr>
              <a:t>Do launch sites keep certain distance away from cities.</a:t>
            </a:r>
          </a:p>
          <a:p>
            <a:r>
              <a:rPr lang="en-US" smtClean="0"/>
              <a:t>Notebook link: https://github.com/Bakhshial/IBM_Data_Science/blob/main/lab_jupyter_launch_site_location.ipynb</a:t>
            </a:r>
            <a:endParaRPr lang="en-US" dirty="0"/>
          </a:p>
        </p:txBody>
      </p:sp>
      <p:sp>
        <p:nvSpPr>
          <p:cNvPr id="11"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14</a:t>
            </a:fld>
            <a:endParaRPr lang="en-US"/>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smtClean="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smtClean="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smtClean="0">
                <a:solidFill>
                  <a:schemeClr val="accent3">
                    <a:lumMod val="25000"/>
                  </a:schemeClr>
                </a:solidFill>
                <a:latin typeface="Abadi"/>
              </a:rPr>
              <a:t>The link to the notebook is </a:t>
            </a:r>
            <a:r>
              <a:rPr lang="en-US" sz="2200" smtClean="0">
                <a:solidFill>
                  <a:srgbClr val="1C7DDB"/>
                </a:solidFill>
                <a:latin typeface="Abadi" panose="020B0604020104020204" pitchFamily="34" charset="0"/>
              </a:rPr>
              <a:t>https://github.com/Bakhshial/IBM_Data_Science/blob/main/SpaceX_app_1.py</a:t>
            </a:r>
            <a:endParaRPr lang="en-US" dirty="0"/>
          </a:p>
        </p:txBody>
      </p:sp>
      <p:sp>
        <p:nvSpPr>
          <p:cNvPr id="8"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15</a:t>
            </a:fld>
            <a:endParaRPr lang="en-US"/>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loaded the data using  pandas, transformed the data, split our data into training and testing.</a:t>
            </a:r>
          </a:p>
          <a:p>
            <a:pPr>
              <a:lnSpc>
                <a:spcPct val="100000"/>
              </a:lnSpc>
              <a:spcBef>
                <a:spcPts val="1400"/>
              </a:spcBef>
            </a:pPr>
            <a:r>
              <a:rPr lang="en-US" sz="2200" smtClean="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smtClean="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smtClean="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smtClean="0">
                <a:solidFill>
                  <a:schemeClr val="accent3">
                    <a:lumMod val="25000"/>
                  </a:schemeClr>
                </a:solidFill>
                <a:latin typeface="Abadi"/>
              </a:rPr>
              <a:t>The link to the notebook is </a:t>
            </a:r>
            <a:r>
              <a:rPr lang="en-US" sz="2200" smtClean="0">
                <a:solidFill>
                  <a:srgbClr val="1C7DDB"/>
                </a:solidFill>
                <a:latin typeface="Abadi" panose="020B0604020104020204" pitchFamily="34" charset="0"/>
              </a:rPr>
              <a:t>https://github.com/Bakhshial/IBM_Data_Science/blob/main/SpaceX_Machine_Learning_Prediction_Part_5.jupyterlite.ipynb</a:t>
            </a:r>
            <a:endParaRPr lang="en-US" dirty="0"/>
          </a:p>
        </p:txBody>
      </p:sp>
      <p:sp>
        <p:nvSpPr>
          <p:cNvPr id="8"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638546"/>
            <a:ext cx="3932238" cy="721196"/>
          </a:xfrm>
          <a:prstGeom prst="rect">
            <a:avLst/>
          </a:prstGeom>
        </p:spPr>
        <p:txBody>
          <a:bodyP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Show a scatter plot of Flight Number vs. Launch </a:t>
            </a:r>
            <a:r>
              <a:rPr lang="en-CA" sz="1600" dirty="0" smtClean="0">
                <a:solidFill>
                  <a:schemeClr val="accent3">
                    <a:lumMod val="25000"/>
                  </a:schemeClr>
                </a:solidFill>
                <a:latin typeface="Abadi" panose="020B0604020104020204" pitchFamily="34" charset="0"/>
              </a:rPr>
              <a:t>Site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Rectangle 7"/>
          <p:cNvSpPr/>
          <p:nvPr/>
        </p:nvSpPr>
        <p:spPr>
          <a:xfrm>
            <a:off x="5625477" y="1638546"/>
            <a:ext cx="5530203" cy="584775"/>
          </a:xfrm>
          <a:prstGeom prst="rect">
            <a:avLst/>
          </a:prstGeom>
        </p:spPr>
        <p:txBody>
          <a:bodyPr wrap="square">
            <a:spAutoFit/>
          </a:bodyPr>
          <a:lstStyle/>
          <a:p>
            <a:pPr marL="285750" indent="-285750">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badi" panose="020B0604020104020204" pitchFamily="34" charset="0"/>
              </a:rPr>
              <a:t>Show the screenshot of the scatter plot with explanations</a:t>
            </a:r>
            <a:endParaRPr lang="en-US" sz="1600" dirty="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476" y="2359742"/>
            <a:ext cx="5832495" cy="35632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2223321"/>
            <a:ext cx="4768210" cy="37586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76199" y="1839682"/>
            <a:ext cx="3932238" cy="950713"/>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scatter plot of Payload vs. Launch </a:t>
            </a:r>
            <a:r>
              <a:rPr lang="en-CA" sz="1800" dirty="0" smtClean="0">
                <a:solidFill>
                  <a:schemeClr val="accent3">
                    <a:lumMod val="25000"/>
                  </a:schemeClr>
                </a:solidFill>
                <a:latin typeface="Abadi" panose="020B0604020104020204" pitchFamily="34" charset="0"/>
              </a:rPr>
              <a:t>Site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59" y="2631112"/>
            <a:ext cx="4779171" cy="3394461"/>
          </a:xfrm>
          <a:prstGeom prst="rect">
            <a:avLst/>
          </a:prstGeom>
        </p:spPr>
      </p:pic>
      <p:sp>
        <p:nvSpPr>
          <p:cNvPr id="6" name="Rectangle 5"/>
          <p:cNvSpPr/>
          <p:nvPr/>
        </p:nvSpPr>
        <p:spPr>
          <a:xfrm>
            <a:off x="5666772" y="1888444"/>
            <a:ext cx="6096000" cy="369332"/>
          </a:xfrm>
          <a:prstGeom prst="rect">
            <a:avLst/>
          </a:prstGeom>
        </p:spPr>
        <p:txBody>
          <a:bodyPr>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Show </a:t>
            </a:r>
            <a:r>
              <a:rPr lang="en-US" dirty="0">
                <a:solidFill>
                  <a:schemeClr val="accent3">
                    <a:lumMod val="25000"/>
                  </a:schemeClr>
                </a:solidFill>
                <a:latin typeface="Abadi" panose="020B0604020104020204" pitchFamily="34" charset="0"/>
              </a:rPr>
              <a:t>the screenshot of the scatter plot with explanations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772" y="2481255"/>
            <a:ext cx="5854668" cy="35443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46702" y="1482047"/>
            <a:ext cx="3932238" cy="842300"/>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bar chart for the success rate of each orbit </a:t>
            </a:r>
            <a:r>
              <a:rPr lang="en-US" sz="1800" dirty="0" smtClean="0">
                <a:solidFill>
                  <a:schemeClr val="accent3">
                    <a:lumMod val="25000"/>
                  </a:schemeClr>
                </a:solidFill>
                <a:latin typeface="Abadi" panose="020B0604020104020204" pitchFamily="34" charset="0"/>
              </a:rPr>
              <a:t>type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Rectangle 1"/>
          <p:cNvSpPr/>
          <p:nvPr/>
        </p:nvSpPr>
        <p:spPr>
          <a:xfrm>
            <a:off x="6070436" y="1505397"/>
            <a:ext cx="5285822" cy="646331"/>
          </a:xfrm>
          <a:prstGeom prst="rect">
            <a:avLst/>
          </a:prstGeom>
        </p:spPr>
        <p:txBody>
          <a:bodyPr wrap="square">
            <a:spAutoFit/>
          </a:bodyPr>
          <a:lstStyle/>
          <a:p>
            <a:pPr marL="285750" indent="-285750">
              <a:lnSpc>
                <a:spcPct val="100000"/>
              </a:lnSpc>
              <a:spcBef>
                <a:spcPts val="1400"/>
              </a:spcBef>
              <a:buFont typeface="Arial" panose="020B0604020202020204" pitchFamily="34" charset="0"/>
              <a:buChar char="•"/>
            </a:pPr>
            <a:r>
              <a:rPr lang="en-US" dirty="0" smtClean="0">
                <a:solidFill>
                  <a:schemeClr val="accent3">
                    <a:lumMod val="25000"/>
                  </a:schemeClr>
                </a:solidFill>
                <a:latin typeface="Abadi" panose="020B0604020104020204" pitchFamily="34" charset="0"/>
              </a:rPr>
              <a:t>Show </a:t>
            </a:r>
            <a:r>
              <a:rPr lang="en-US" dirty="0">
                <a:solidFill>
                  <a:schemeClr val="accent3">
                    <a:lumMod val="25000"/>
                  </a:schemeClr>
                </a:solidFill>
                <a:latin typeface="Abadi" panose="020B0604020104020204" pitchFamily="34" charset="0"/>
              </a:rPr>
              <a:t>the screenshot of the scatter plot with explanations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095066"/>
            <a:ext cx="5350715" cy="36886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718" y="2151728"/>
            <a:ext cx="5333017" cy="38738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82099" y="1623896"/>
            <a:ext cx="3932238" cy="891720"/>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scatter point of Flight number vs. Orbit </a:t>
            </a:r>
            <a:r>
              <a:rPr lang="en-US" sz="1800" dirty="0" smtClean="0">
                <a:solidFill>
                  <a:schemeClr val="accent3">
                    <a:lumMod val="25000"/>
                  </a:schemeClr>
                </a:solidFill>
                <a:latin typeface="Abadi" panose="020B0604020104020204" pitchFamily="34" charset="0"/>
              </a:rPr>
              <a:t>type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Rectangle 1"/>
          <p:cNvSpPr/>
          <p:nvPr/>
        </p:nvSpPr>
        <p:spPr>
          <a:xfrm>
            <a:off x="5531628" y="1505397"/>
            <a:ext cx="5753983" cy="646331"/>
          </a:xfrm>
          <a:prstGeom prst="rect">
            <a:avLst/>
          </a:prstGeom>
        </p:spPr>
        <p:txBody>
          <a:bodyPr wrap="square">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Show </a:t>
            </a:r>
            <a:r>
              <a:rPr lang="en-US" dirty="0">
                <a:solidFill>
                  <a:schemeClr val="accent3">
                    <a:lumMod val="25000"/>
                  </a:schemeClr>
                </a:solidFill>
                <a:latin typeface="Abadi" panose="020B0604020104020204" pitchFamily="34" charset="0"/>
              </a:rPr>
              <a:t>the screenshot of the scatter plot with explanations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99" y="2415778"/>
            <a:ext cx="4649529" cy="29939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884" y="2151727"/>
            <a:ext cx="5433306" cy="36355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520558"/>
            <a:ext cx="3932238" cy="898177"/>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scatter point of payload vs. orbit </a:t>
            </a:r>
            <a:r>
              <a:rPr lang="en-US" sz="1800" dirty="0" smtClean="0">
                <a:solidFill>
                  <a:schemeClr val="accent3">
                    <a:lumMod val="25000"/>
                  </a:schemeClr>
                </a:solidFill>
                <a:latin typeface="Abadi" panose="020B0604020104020204" pitchFamily="34" charset="0"/>
              </a:rPr>
              <a:t>type</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425" y="2418735"/>
            <a:ext cx="5622085" cy="3201015"/>
          </a:xfrm>
          <a:prstGeom prst="rect">
            <a:avLst/>
          </a:prstGeom>
        </p:spPr>
      </p:pic>
      <p:sp>
        <p:nvSpPr>
          <p:cNvPr id="6" name="Rectangle 5"/>
          <p:cNvSpPr/>
          <p:nvPr/>
        </p:nvSpPr>
        <p:spPr>
          <a:xfrm>
            <a:off x="4971189" y="1520558"/>
            <a:ext cx="6096000" cy="646331"/>
          </a:xfrm>
          <a:prstGeom prst="rect">
            <a:avLst/>
          </a:prstGeom>
        </p:spPr>
        <p:txBody>
          <a:bodyPr>
            <a:spAutoFit/>
          </a:bodyPr>
          <a:lstStyle/>
          <a:p>
            <a:pPr marL="285750" indent="-285750">
              <a:lnSpc>
                <a:spcPct val="100000"/>
              </a:lnSpc>
              <a:spcBef>
                <a:spcPts val="1400"/>
              </a:spcBef>
              <a:buFont typeface="Arial" panose="020B0604020202020204" pitchFamily="34" charset="0"/>
              <a:buChar char="•"/>
            </a:pPr>
            <a:r>
              <a:rPr lang="en-US" dirty="0" smtClean="0">
                <a:solidFill>
                  <a:schemeClr val="accent3">
                    <a:lumMod val="25000"/>
                  </a:schemeClr>
                </a:solidFill>
                <a:latin typeface="Abadi" panose="020B0604020104020204" pitchFamily="34" charset="0"/>
              </a:rPr>
              <a:t>Show </a:t>
            </a:r>
            <a:r>
              <a:rPr lang="en-US" dirty="0">
                <a:solidFill>
                  <a:schemeClr val="accent3">
                    <a:lumMod val="25000"/>
                  </a:schemeClr>
                </a:solidFill>
                <a:latin typeface="Abadi" panose="020B0604020104020204" pitchFamily="34" charset="0"/>
              </a:rPr>
              <a:t>the screenshot of the scatter plot with explanations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2166889"/>
            <a:ext cx="4290939" cy="36243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77960" y="1567058"/>
            <a:ext cx="4671939" cy="635172"/>
          </a:xfrm>
          <a:prstGeom prst="rect">
            <a:avLst/>
          </a:prstGeom>
        </p:spPr>
        <p:txBody>
          <a:bodyPr>
            <a:normAutofit lnSpcReduction="10000"/>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line chart of yearly average success </a:t>
            </a:r>
            <a:r>
              <a:rPr lang="en-US" sz="1800" dirty="0" smtClean="0">
                <a:solidFill>
                  <a:schemeClr val="accent3">
                    <a:lumMod val="25000"/>
                  </a:schemeClr>
                </a:solidFill>
                <a:latin typeface="Abadi" panose="020B0604020104020204" pitchFamily="34" charset="0"/>
              </a:rPr>
              <a:t>rate</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Rectangle 1"/>
          <p:cNvSpPr/>
          <p:nvPr/>
        </p:nvSpPr>
        <p:spPr>
          <a:xfrm>
            <a:off x="5549900" y="1555899"/>
            <a:ext cx="6096000" cy="646331"/>
          </a:xfrm>
          <a:prstGeom prst="rect">
            <a:avLst/>
          </a:prstGeom>
        </p:spPr>
        <p:txBody>
          <a:bodyPr>
            <a:spAutoFit/>
          </a:bodyPr>
          <a:lstStyle/>
          <a:p>
            <a:pPr marL="285750" indent="-285750">
              <a:lnSpc>
                <a:spcPct val="100000"/>
              </a:lnSpc>
              <a:spcBef>
                <a:spcPts val="1400"/>
              </a:spcBef>
              <a:buFont typeface="Arial" panose="020B0604020202020204" pitchFamily="34" charset="0"/>
              <a:buChar char="•"/>
            </a:pPr>
            <a:r>
              <a:rPr lang="en-US" dirty="0" smtClean="0">
                <a:solidFill>
                  <a:schemeClr val="accent3">
                    <a:lumMod val="25000"/>
                  </a:schemeClr>
                </a:solidFill>
                <a:latin typeface="Abadi" panose="020B0604020104020204" pitchFamily="34" charset="0"/>
              </a:rPr>
              <a:t>Show </a:t>
            </a:r>
            <a:r>
              <a:rPr lang="en-US" dirty="0">
                <a:solidFill>
                  <a:schemeClr val="accent3">
                    <a:lumMod val="25000"/>
                  </a:schemeClr>
                </a:solidFill>
                <a:latin typeface="Abadi" panose="020B0604020104020204" pitchFamily="34" charset="0"/>
              </a:rPr>
              <a:t>the screenshot of the scatter plot with explanations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443" y="2257416"/>
            <a:ext cx="5134013" cy="35909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89" y="2317750"/>
            <a:ext cx="5003811" cy="35305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8" name="Content Placeholder 2">
            <a:extLst>
              <a:ext uri="{FF2B5EF4-FFF2-40B4-BE49-F238E27FC236}">
                <a16:creationId xmlns:a16="http://schemas.microsoft.com/office/drawing/2014/main" xmlns=""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We used the key word </a:t>
            </a:r>
            <a:r>
              <a:rPr lang="en-US" sz="2200" b="1" smtClean="0">
                <a:latin typeface="Abadi" panose="020B0604020104020204" pitchFamily="34" charset="0"/>
              </a:rPr>
              <a:t>DISTINCT</a:t>
            </a:r>
            <a:r>
              <a:rPr lang="en-US" sz="2200" smtClean="0">
                <a:latin typeface="Abadi" panose="020B0604020104020204" pitchFamily="34" charset="0"/>
              </a:rPr>
              <a:t> to show only unique launch sites from the SpaceX data.</a:t>
            </a:r>
          </a:p>
          <a:p>
            <a:pPr>
              <a:spcBef>
                <a:spcPts val="1400"/>
              </a:spcBef>
            </a:pPr>
            <a:endParaRPr lang="en-US" sz="2000" dirty="0"/>
          </a:p>
        </p:txBody>
      </p:sp>
      <p:grpSp>
        <p:nvGrpSpPr>
          <p:cNvPr id="9" name="Group 8">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0" name="Isosceles Triangle 9">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xmlns="" id="{8219A12C-8F7F-48BC-B0D9-9B376D10D35E}"/>
              </a:ext>
            </a:extLst>
          </p:cNvPr>
          <p:cNvPicPr>
            <a:picLocks noChangeAspect="1"/>
          </p:cNvPicPr>
          <p:nvPr/>
        </p:nvPicPr>
        <p:blipFill>
          <a:blip r:embed="rId3"/>
          <a:stretch>
            <a:fillRect/>
          </a:stretch>
        </p:blipFill>
        <p:spPr>
          <a:xfrm>
            <a:off x="5295320" y="2196715"/>
            <a:ext cx="6253212" cy="3534424"/>
          </a:xfrm>
          <a:prstGeom prst="rect">
            <a:avLst/>
          </a:prstGeom>
        </p:spPr>
      </p:pic>
      <p:grpSp>
        <p:nvGrpSpPr>
          <p:cNvPr id="13" name="Group 12">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25</a:t>
            </a:fld>
            <a:endParaRPr lang="en-US"/>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26</a:t>
            </a:fld>
            <a:endParaRPr lang="en-US"/>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9" name="Picture 8">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8" name="Rectangle 7">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0AAB3F00-59E3-4E6C-BD22-2D4FB041F6E4}"/>
              </a:ext>
            </a:extLst>
          </p:cNvPr>
          <p:cNvPicPr>
            <a:picLocks noChangeAspect="1"/>
          </p:cNvPicPr>
          <p:nvPr/>
        </p:nvPicPr>
        <p:blipFill>
          <a:blip r:embed="rId3"/>
          <a:stretch>
            <a:fillRect/>
          </a:stretch>
        </p:blipFill>
        <p:spPr>
          <a:xfrm>
            <a:off x="5405862" y="2217937"/>
            <a:ext cx="6019331" cy="2418879"/>
          </a:xfrm>
          <a:prstGeom prst="rect">
            <a:avLst/>
          </a:prstGeom>
          <a:effectLst/>
        </p:spPr>
      </p:pic>
      <p:sp>
        <p:nvSpPr>
          <p:cNvPr id="11"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19" name="Content Placeholder 4">
            <a:extLst>
              <a:ext uri="{FF2B5EF4-FFF2-40B4-BE49-F238E27FC236}">
                <a16:creationId xmlns:a16="http://schemas.microsoft.com/office/drawing/2014/main" xmlns=""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smtClean="0">
                <a:latin typeface="Abadi" panose="020B0604020104020204" pitchFamily="34" charset="0"/>
              </a:rPr>
              <a:t>We observed that the dates of the first successful landing outcome on ground pad was 22</a:t>
            </a:r>
            <a:r>
              <a:rPr lang="en-US" sz="1800" baseline="30000" smtClean="0">
                <a:latin typeface="Abadi" panose="020B0604020104020204" pitchFamily="34" charset="0"/>
              </a:rPr>
              <a:t>nd</a:t>
            </a:r>
            <a:r>
              <a:rPr lang="en-US" sz="1800" smtClean="0">
                <a:latin typeface="Abadi" panose="020B0604020104020204" pitchFamily="34" charset="0"/>
              </a:rPr>
              <a:t> December 2015</a:t>
            </a:r>
            <a:endParaRPr lang="en-US" sz="1800" dirty="0">
              <a:latin typeface="Abadi" panose="020B0604020104020204" pitchFamily="34" charset="0"/>
            </a:endParaRPr>
          </a:p>
        </p:txBody>
      </p:sp>
      <p:pic>
        <p:nvPicPr>
          <p:cNvPr id="23" name="Picture 22">
            <a:extLst>
              <a:ext uri="{FF2B5EF4-FFF2-40B4-BE49-F238E27FC236}">
                <a16:creationId xmlns:a16="http://schemas.microsoft.com/office/drawing/2014/main" xmlns="" id="{D5B751AB-189D-48E0-B627-B1B93BAF0FF7}"/>
              </a:ext>
            </a:extLst>
          </p:cNvPr>
          <p:cNvPicPr>
            <a:picLocks noChangeAspect="1"/>
          </p:cNvPicPr>
          <p:nvPr/>
        </p:nvPicPr>
        <p:blipFill>
          <a:blip r:embed="rId3"/>
          <a:stretch>
            <a:fillRect/>
          </a:stretch>
        </p:blipFill>
        <p:spPr>
          <a:xfrm>
            <a:off x="5295320" y="2716765"/>
            <a:ext cx="6253212" cy="2494323"/>
          </a:xfrm>
          <a:prstGeom prst="rect">
            <a:avLst/>
          </a:prstGeom>
        </p:spPr>
      </p:pic>
      <p:sp>
        <p:nvSpPr>
          <p:cNvPr id="27"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9" name="Rectangle 8">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12" name="Picture 11">
            <a:extLst>
              <a:ext uri="{FF2B5EF4-FFF2-40B4-BE49-F238E27FC236}">
                <a16:creationId xmlns:a16="http://schemas.microsoft.com/office/drawing/2014/main" xmlns="" id="{8BE87361-909F-45C4-896B-C2764CBD18B5}"/>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13" name="Content Placeholder 4">
            <a:extLst>
              <a:ext uri="{FF2B5EF4-FFF2-40B4-BE49-F238E27FC236}">
                <a16:creationId xmlns:a16="http://schemas.microsoft.com/office/drawing/2014/main" xmlns=""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the </a:t>
            </a:r>
            <a:r>
              <a:rPr lang="en-US" sz="2000" b="1" smtClean="0">
                <a:latin typeface="Abadi" panose="020B0604020104020204" pitchFamily="34" charset="0"/>
              </a:rPr>
              <a:t>WHERE</a:t>
            </a:r>
            <a:r>
              <a:rPr lang="en-US" sz="2000" smtClean="0">
                <a:latin typeface="Abadi" panose="020B0604020104020204" pitchFamily="34" charset="0"/>
              </a:rPr>
              <a:t> clause to filter for boosters which have successfully landed on drone ship and applied the </a:t>
            </a:r>
            <a:r>
              <a:rPr lang="en-US" sz="2000" b="1" smtClean="0">
                <a:latin typeface="Abadi" panose="020B0604020104020204" pitchFamily="34" charset="0"/>
              </a:rPr>
              <a:t>AND</a:t>
            </a:r>
            <a:r>
              <a:rPr lang="en-US" sz="2000" smtClean="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1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5" name="Group 14">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16" name="Isosceles Triangle 15">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386541"/>
            <a:ext cx="10802791" cy="521148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US" sz="1800" dirty="0">
              <a:solidFill>
                <a:schemeClr val="accent3">
                  <a:lumMod val="25000"/>
                </a:schemeClr>
              </a:solidFill>
              <a:latin typeface="Abadi" panose="020B0604020104020204"/>
            </a:endParaRPr>
          </a:p>
          <a:p>
            <a:pPr lvl="1">
              <a:lnSpc>
                <a:spcPct val="100000"/>
              </a:lnSpc>
              <a:spcBef>
                <a:spcPts val="1400"/>
              </a:spcBef>
              <a:buFontTx/>
              <a:buChar char="-"/>
            </a:pPr>
            <a:r>
              <a:rPr lang="en-US" sz="1600" dirty="0">
                <a:solidFill>
                  <a:schemeClr val="tx1"/>
                </a:solidFill>
                <a:latin typeface="Abadi" panose="020B0604020104020204"/>
              </a:rPr>
              <a:t>Data Collection: We collected launch data from an API and using web scraping,  encompassing successful and failed landings.</a:t>
            </a:r>
            <a:endParaRPr lang="en-US" sz="1600" dirty="0">
              <a:solidFill>
                <a:schemeClr val="accent3">
                  <a:lumMod val="25000"/>
                </a:schemeClr>
              </a:solidFill>
              <a:latin typeface="Abadi" panose="020B0604020104020204"/>
            </a:endParaRPr>
          </a:p>
          <a:p>
            <a:pPr lvl="1">
              <a:lnSpc>
                <a:spcPct val="100000"/>
              </a:lnSpc>
              <a:spcBef>
                <a:spcPts val="1400"/>
              </a:spcBef>
              <a:buFontTx/>
              <a:buChar char="-"/>
            </a:pPr>
            <a:r>
              <a:rPr lang="en-US" sz="1600" dirty="0" smtClean="0">
                <a:solidFill>
                  <a:schemeClr val="accent3">
                    <a:lumMod val="25000"/>
                  </a:schemeClr>
                </a:solidFill>
                <a:latin typeface="Abadi" panose="020B0604020104020204" pitchFamily="34" charset="0"/>
              </a:rPr>
              <a:t>Data Wrangling</a:t>
            </a:r>
            <a:endParaRPr lang="en-US" sz="16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600" dirty="0">
                <a:solidFill>
                  <a:schemeClr val="tx1"/>
                </a:solidFill>
                <a:latin typeface="Abadi" panose="020B0604020104020204"/>
              </a:rPr>
              <a:t>Model Building: Implemented various models (Logistic Regression, </a:t>
            </a:r>
            <a:r>
              <a:rPr lang="en-US" sz="1600" dirty="0" smtClean="0">
                <a:solidFill>
                  <a:schemeClr val="tx1"/>
                </a:solidFill>
                <a:latin typeface="Abadi" panose="020B0604020104020204"/>
              </a:rPr>
              <a:t>SVM).</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a:t>
            </a:r>
            <a:r>
              <a:rPr lang="en-US" sz="1800" dirty="0" smtClean="0">
                <a:solidFill>
                  <a:schemeClr val="accent3">
                    <a:lumMod val="25000"/>
                  </a:schemeClr>
                </a:solidFill>
                <a:latin typeface="Abadi" panose="020B0604020104020204" pitchFamily="34" charset="0"/>
              </a:rPr>
              <a:t>screenshots</a:t>
            </a:r>
          </a:p>
          <a:p>
            <a:pPr lvl="1">
              <a:lnSpc>
                <a:spcPct val="100000"/>
              </a:lnSpc>
              <a:spcBef>
                <a:spcPts val="1400"/>
              </a:spcBef>
              <a:buFontTx/>
              <a:buChar char="-"/>
            </a:pPr>
            <a:r>
              <a:rPr lang="en-US" sz="1800" dirty="0">
                <a:solidFill>
                  <a:schemeClr val="tx1"/>
                </a:solidFill>
                <a:latin typeface="Abadi" panose="020B0604020104020204"/>
              </a:rPr>
              <a:t>The predictive model demonstrated high accuracy in classifying Falcon 9 first stage landings as successful or unsuccessful</a:t>
            </a:r>
            <a:r>
              <a:rPr lang="en-US" sz="1800" dirty="0" smtClean="0">
                <a:solidFill>
                  <a:schemeClr val="tx1"/>
                </a:solidFill>
                <a:latin typeface="Abadi" panose="020B0604020104020204"/>
              </a:rPr>
              <a:t>.</a:t>
            </a:r>
          </a:p>
          <a:p>
            <a:pPr lvl="1">
              <a:lnSpc>
                <a:spcPct val="100000"/>
              </a:lnSpc>
              <a:spcBef>
                <a:spcPts val="1400"/>
              </a:spcBef>
              <a:buFontTx/>
              <a:buChar char="-"/>
            </a:pPr>
            <a:r>
              <a:rPr lang="en-US" sz="1800" dirty="0">
                <a:solidFill>
                  <a:schemeClr val="tx1"/>
                </a:solidFill>
                <a:latin typeface="Abadi" panose="020B0604020104020204"/>
              </a:rPr>
              <a:t>Precision and recall metrics provided insights into minimizing false positives and </a:t>
            </a:r>
            <a:r>
              <a:rPr lang="en-US" sz="1800">
                <a:solidFill>
                  <a:schemeClr val="tx1"/>
                </a:solidFill>
                <a:latin typeface="Abadi" panose="020B0604020104020204"/>
              </a:rPr>
              <a:t>false </a:t>
            </a:r>
            <a:r>
              <a:rPr lang="en-US" sz="1800" smtClean="0">
                <a:solidFill>
                  <a:schemeClr val="tx1"/>
                </a:solidFill>
                <a:latin typeface="Abadi" panose="020B0604020104020204"/>
              </a:rPr>
              <a:t>negatives</a:t>
            </a:r>
            <a:endParaRPr lang="en-US" sz="1800" dirty="0">
              <a:latin typeface="Abadi" panose="020B0604020104020204"/>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9" name="Rectangle 18">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22" name="Content Placeholder 4">
            <a:extLst>
              <a:ext uri="{FF2B5EF4-FFF2-40B4-BE49-F238E27FC236}">
                <a16:creationId xmlns:a16="http://schemas.microsoft.com/office/drawing/2014/main" xmlns=""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wildcard like ‘%’ to filter for </a:t>
            </a:r>
            <a:r>
              <a:rPr lang="en-US" sz="2000" b="1" smtClean="0">
                <a:latin typeface="Abadi" panose="020B0604020104020204" pitchFamily="34" charset="0"/>
              </a:rPr>
              <a:t>WHERE</a:t>
            </a:r>
            <a:r>
              <a:rPr lang="en-US" sz="2000" smtClean="0">
                <a:latin typeface="Abadi" panose="020B0604020104020204" pitchFamily="34" charset="0"/>
              </a:rPr>
              <a:t> MissionOutcome was a success or a failure. </a:t>
            </a:r>
          </a:p>
          <a:p>
            <a:pPr>
              <a:spcBef>
                <a:spcPts val="1400"/>
              </a:spcBef>
            </a:pPr>
            <a:endParaRPr lang="en-US" sz="2000" dirty="0"/>
          </a:p>
        </p:txBody>
      </p:sp>
      <p:sp>
        <p:nvSpPr>
          <p:cNvPr id="23"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24" name="Group 23">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5" name="Isosceles Triangle 24">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xmlns="" id="{53A167C0-0A91-4A58-8964-1B36C1D5295C}"/>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smtClean="0">
                <a:latin typeface="Abadi" panose="020B0604020104020204" pitchFamily="34" charset="0"/>
              </a:rPr>
              <a:t>We determined the booster that have carried the maximum payload using a subquery in the </a:t>
            </a:r>
            <a:r>
              <a:rPr lang="en-US" sz="1700" b="1" smtClean="0">
                <a:latin typeface="Abadi" panose="020B0604020104020204" pitchFamily="34" charset="0"/>
              </a:rPr>
              <a:t>WHERE</a:t>
            </a:r>
            <a:r>
              <a:rPr lang="en-US" sz="1700" smtClean="0">
                <a:latin typeface="Abadi" panose="020B0604020104020204" pitchFamily="34" charset="0"/>
              </a:rPr>
              <a:t> clause and the </a:t>
            </a:r>
            <a:r>
              <a:rPr lang="en-US" sz="1700" b="1" smtClean="0">
                <a:latin typeface="Abadi" panose="020B0604020104020204" pitchFamily="34" charset="0"/>
              </a:rPr>
              <a:t>MAX() </a:t>
            </a:r>
            <a:r>
              <a:rPr lang="en-US" sz="1700" smtClean="0">
                <a:latin typeface="Abadi" panose="020B0604020104020204" pitchFamily="34" charset="0"/>
              </a:rPr>
              <a:t>function.</a:t>
            </a:r>
            <a:endParaRPr lang="en-US" sz="1700" dirty="0">
              <a:latin typeface="Abadi" panose="020B0604020104020204" pitchFamily="34" charset="0"/>
            </a:endParaRPr>
          </a:p>
        </p:txBody>
      </p:sp>
      <p:sp>
        <p:nvSpPr>
          <p:cNvPr id="11"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455" y="1940439"/>
            <a:ext cx="6652145" cy="37909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39" y="3035494"/>
            <a:ext cx="7410504" cy="31908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062011" y="2959100"/>
            <a:ext cx="9244039" cy="36131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64" y="1555878"/>
            <a:ext cx="10046506" cy="4324382"/>
          </a:xfrm>
          <a:prstGeom prst="rect">
            <a:avLst/>
          </a:prstGeom>
        </p:spPr>
      </p:pic>
      <p:sp>
        <p:nvSpPr>
          <p:cNvPr id="6" name="Rectangle 5"/>
          <p:cNvSpPr/>
          <p:nvPr/>
        </p:nvSpPr>
        <p:spPr>
          <a:xfrm>
            <a:off x="1145000" y="695813"/>
            <a:ext cx="8919299" cy="523220"/>
          </a:xfrm>
          <a:prstGeom prst="rect">
            <a:avLst/>
          </a:prstGeom>
        </p:spPr>
        <p:txBody>
          <a:bodyPr wrap="square">
            <a:spAutoFit/>
          </a:bodyPr>
          <a:lstStyle/>
          <a:p>
            <a:r>
              <a:rPr lang="en-US" sz="2800"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36</a:t>
            </a:fld>
            <a:endParaRPr lang="en-US"/>
          </a:p>
        </p:txBody>
      </p:sp>
      <p:pic>
        <p:nvPicPr>
          <p:cNvPr id="7" name="Content Placeholder 3">
            <a:extLst>
              <a:ext uri="{FF2B5EF4-FFF2-40B4-BE49-F238E27FC236}">
                <a16:creationId xmlns="" xmlns:a16="http://schemas.microsoft.com/office/drawing/2014/main"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9"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37</a:t>
            </a:fld>
            <a:endParaRPr lang="en-US"/>
          </a:p>
        </p:txBody>
      </p:sp>
      <p:pic>
        <p:nvPicPr>
          <p:cNvPr id="11" name="Content Placeholder 3">
            <a:extLst>
              <a:ext uri="{FF2B5EF4-FFF2-40B4-BE49-F238E27FC236}">
                <a16:creationId xmlns=""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12"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Content Placeholder 3">
            <a:extLst>
              <a:ext uri="{FF2B5EF4-FFF2-40B4-BE49-F238E27FC236}">
                <a16:creationId xmlns=""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7"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9"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386540"/>
            <a:ext cx="10294997" cy="4715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Content Placeholder 3">
            <a:extLst>
              <a:ext uri="{FF2B5EF4-FFF2-40B4-BE49-F238E27FC236}">
                <a16:creationId xmlns="" xmlns:a16="http://schemas.microsoft.com/office/drawing/2014/main" id="{6C2AB105-08B3-4384-941B-B102B9F85DF4}"/>
              </a:ext>
            </a:extLst>
          </p:cNvPr>
          <p:cNvPicPr>
            <a:picLocks noChangeAspect="1"/>
          </p:cNvPicPr>
          <p:nvPr/>
        </p:nvPicPr>
        <p:blipFill>
          <a:blip r:embed="rId3"/>
          <a:stretch>
            <a:fillRect/>
          </a:stretch>
        </p:blipFill>
        <p:spPr>
          <a:xfrm>
            <a:off x="1468272" y="1655577"/>
            <a:ext cx="7790783" cy="4440746"/>
          </a:xfrm>
          <a:prstGeom prst="rect">
            <a:avLst/>
          </a:prstGeom>
        </p:spPr>
      </p:pic>
      <p:sp>
        <p:nvSpPr>
          <p:cNvPr id="7"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9"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14400" y="1967691"/>
            <a:ext cx="10866612" cy="4067205"/>
          </a:xfrm>
          <a:prstGeom prst="rect">
            <a:avLst/>
          </a:prstGeom>
        </p:spPr>
      </p:pic>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Scatter plot of Payload vs Launch Outcome for all sites, with different payload selected in the range </a:t>
            </a:r>
            <a:r>
              <a:rPr lang="en-US" dirty="0" smtClean="0">
                <a:solidFill>
                  <a:srgbClr val="0B49CB"/>
                </a:solidFill>
                <a:latin typeface="Abadi" panose="020B0604020104020204" pitchFamily="34" charset="0"/>
              </a:rPr>
              <a:t>slider</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557072"/>
            <a:ext cx="11046398" cy="1186129"/>
          </a:xfrm>
          <a:prstGeom prst="rect">
            <a:avLst/>
          </a:prstGeom>
        </p:spPr>
        <p:txBody>
          <a:bodyPr vert="horz" lIns="91440" tIns="45720" rIns="91440" bIns="45720" rtlCol="0" anchor="t">
            <a:normAutofit/>
          </a:bodyPr>
          <a:lstStyle/>
          <a:p>
            <a:pPr>
              <a:lnSpc>
                <a:spcPct val="100000"/>
              </a:lnSpc>
              <a:spcBef>
                <a:spcPts val="1400"/>
              </a:spcBef>
            </a:pPr>
            <a:r>
              <a:rPr lang="en-US" altLang="en-US" sz="2400" dirty="0" smtClean="0">
                <a:latin typeface="Abadi" panose="020B0604020104020204"/>
                <a:cs typeface="Courier New" panose="02070309020205020404" pitchFamily="49" charset="0"/>
              </a:rPr>
              <a:t>The </a:t>
            </a:r>
            <a:r>
              <a:rPr lang="en-US" altLang="en-US" sz="2400" dirty="0">
                <a:latin typeface="Abadi" panose="020B0604020104020204"/>
                <a:cs typeface="Courier New" panose="02070309020205020404" pitchFamily="49" charset="0"/>
              </a:rPr>
              <a:t>model with the </a:t>
            </a:r>
            <a:r>
              <a:rPr lang="en-US" altLang="en-US" sz="2400" dirty="0" smtClean="0">
                <a:latin typeface="Abadi" panose="020B0604020104020204"/>
                <a:cs typeface="Courier New" panose="02070309020205020404" pitchFamily="49" charset="0"/>
              </a:rPr>
              <a:t>highest </a:t>
            </a:r>
            <a:r>
              <a:rPr lang="en-US" altLang="en-US" sz="2400" dirty="0">
                <a:latin typeface="Abadi" panose="020B0604020104020204"/>
                <a:cs typeface="Courier New" panose="02070309020205020404" pitchFamily="49" charset="0"/>
              </a:rPr>
              <a:t>accuracy on the test data is Logistic Regression. This model achieved an accuracy of 83.33</a:t>
            </a:r>
            <a:r>
              <a:rPr lang="en-US" altLang="en-US" sz="2400" dirty="0" smtClean="0">
                <a:latin typeface="Abadi" panose="020B0604020104020204"/>
                <a:cs typeface="Courier New" panose="02070309020205020404" pitchFamily="49" charset="0"/>
              </a:rPr>
              <a:t>%</a:t>
            </a:r>
            <a:endParaRPr lang="en-US" altLang="en-US" sz="2400" dirty="0">
              <a:latin typeface="Abadi" panose="020B0604020104020204"/>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28" y="2525775"/>
            <a:ext cx="8198146" cy="34997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632" y="2848637"/>
            <a:ext cx="7707563" cy="36701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45</a:t>
            </a:fld>
            <a:endParaRPr lang="en-US"/>
          </a:p>
        </p:txBody>
      </p:sp>
      <p:sp>
        <p:nvSpPr>
          <p:cNvPr id="7" name="Content Placeholder 3">
            <a:extLst>
              <a:ext uri="{FF2B5EF4-FFF2-40B4-BE49-F238E27FC236}">
                <a16:creationId xmlns:a16="http://schemas.microsoft.com/office/drawing/2014/main" xmlns=""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smtClean="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smtClean="0">
                <a:latin typeface="Abadi" panose="020B0604020104020204" pitchFamily="34" charset="0"/>
              </a:rPr>
              <a:t>Launch success rate started to increase in 2013 till 2020.</a:t>
            </a:r>
          </a:p>
          <a:p>
            <a:pPr>
              <a:lnSpc>
                <a:spcPct val="100000"/>
              </a:lnSpc>
              <a:spcBef>
                <a:spcPts val="1400"/>
              </a:spcBef>
            </a:pPr>
            <a:r>
              <a:rPr lang="en-US" sz="2200" smtClean="0">
                <a:solidFill>
                  <a:schemeClr val="accent3">
                    <a:lumMod val="25000"/>
                  </a:schemeClr>
                </a:solidFill>
                <a:latin typeface="Abadi" panose="020B0604020104020204" pitchFamily="34" charset="0"/>
              </a:rPr>
              <a:t>Orbits </a:t>
            </a:r>
            <a:r>
              <a:rPr lang="en-US" sz="2200" smtClean="0">
                <a:latin typeface="Abadi" panose="020B0604020104020204" pitchFamily="34" charset="0"/>
              </a:rPr>
              <a:t>ES-L1, GEO, HEO, SSO, VLEO had the most success rate.</a:t>
            </a: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smtClean="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r>
              <a:rPr lang="en-US" sz="1900" dirty="0" smtClean="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8</a:t>
            </a:fld>
            <a:endParaRPr lang="en-US"/>
          </a:p>
        </p:txBody>
      </p:sp>
      <p:sp>
        <p:nvSpPr>
          <p:cNvPr id="12" name="Text Placeholder 2">
            <a:extLst>
              <a:ext uri="{FF2B5EF4-FFF2-40B4-BE49-F238E27FC236}">
                <a16:creationId xmlns:a16="http://schemas.microsoft.com/office/drawing/2014/main" xmlns="" id="{AB0AB2AC-B7E6-6849-9AE9-697369407F8F}"/>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smtClean="0">
              <a:solidFill>
                <a:schemeClr val="accent3">
                  <a:lumMod val="25000"/>
                </a:schemeClr>
              </a:solidFill>
              <a:latin typeface="Abadi"/>
            </a:endParaRPr>
          </a:p>
          <a:p>
            <a:pPr>
              <a:lnSpc>
                <a:spcPct val="100000"/>
              </a:lnSpc>
              <a:spcBef>
                <a:spcPts val="1400"/>
              </a:spcBef>
            </a:pPr>
            <a:r>
              <a:rPr lang="en-US" sz="2200" smtClean="0">
                <a:solidFill>
                  <a:schemeClr val="accent3">
                    <a:lumMod val="25000"/>
                  </a:schemeClr>
                </a:solidFill>
                <a:latin typeface="Abadi" panose="020B0604020104020204" pitchFamily="34" charset="0"/>
              </a:rPr>
              <a:t>The link to the notebook is https://github.com/Bakhshial/IBM_Data_Science/blob/main/jupyter-labs-spacex-data-collection-api.ipynb</a:t>
            </a: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4" name="Picture 13">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smtClean="0">
                <a:solidFill>
                  <a:schemeClr val="accent3">
                    <a:lumMod val="25000"/>
                  </a:schemeClr>
                </a:solidFill>
                <a:latin typeface="Abadi"/>
              </a:rPr>
              <a:t>We parsed the table</a:t>
            </a: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The link to the notebook is </a:t>
            </a:r>
            <a:r>
              <a:rPr lang="en-US" sz="2200" smtClean="0">
                <a:solidFill>
                  <a:srgbClr val="1C7DDB"/>
                </a:solidFill>
                <a:latin typeface="Abadi" panose="020B0604020104020204" pitchFamily="34" charset="0"/>
              </a:rPr>
              <a:t>https://github.com/Bakhshial/IBM_Data_Science/blob/main/jupyter-labs-webscraping.ipynb</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0"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392499"/>
            <a:ext cx="4556797" cy="483132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331</TotalTime>
  <Words>1474</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account</cp:lastModifiedBy>
  <cp:revision>264</cp:revision>
  <dcterms:created xsi:type="dcterms:W3CDTF">2021-04-29T18:58:34Z</dcterms:created>
  <dcterms:modified xsi:type="dcterms:W3CDTF">2024-02-09T19:54:56Z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